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media/image2.jpeg>
</file>

<file path=ppt/media/image3.gif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77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23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42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255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7403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288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049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517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8314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00602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70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933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8077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8703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98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383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864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699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34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378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059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64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308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3CCFE74-7873-49ED-8A33-937B4CD6B7A1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A57FB8B-2544-4A85-B1DD-3070EBC3E2EF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91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A26EE-79F3-434F-AD20-061697393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876" y="758952"/>
            <a:ext cx="9670247" cy="3566160"/>
          </a:xfrm>
        </p:spPr>
        <p:txBody>
          <a:bodyPr/>
          <a:lstStyle/>
          <a:p>
            <a:r>
              <a:rPr lang="ru-RU" dirty="0"/>
              <a:t>Паттерн «Посетитель»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A2A4ECB-0992-4A0F-93C4-AF8E340C3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3915" y="5327779"/>
            <a:ext cx="3984170" cy="998375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Выполнил работу студент группы: ИС-22</a:t>
            </a:r>
            <a:r>
              <a:rPr lang="en-US" sz="1800" dirty="0"/>
              <a:t>/9</a:t>
            </a:r>
            <a:r>
              <a:rPr lang="ru-RU" sz="1800" dirty="0"/>
              <a:t>-П Исламов Линар</a:t>
            </a:r>
          </a:p>
        </p:txBody>
      </p:sp>
    </p:spTree>
    <p:extLst>
      <p:ext uri="{BB962C8B-B14F-4D97-AF65-F5344CB8AC3E}">
        <p14:creationId xmlns:p14="http://schemas.microsoft.com/office/powerpoint/2010/main" val="178115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159991-C963-4BD0-AAE7-8BDAA5D17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паттерн «Посетитель»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6BA3D7-E44E-4A2D-88E2-054412836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i="0" dirty="0">
                <a:solidFill>
                  <a:srgbClr val="333333"/>
                </a:solidFill>
                <a:effectLst/>
                <a:latin typeface="YS Text"/>
              </a:rPr>
              <a:t>Паттерн «Посетитель»</a:t>
            </a:r>
            <a:r>
              <a:rPr lang="en-US" i="0" dirty="0">
                <a:solidFill>
                  <a:srgbClr val="333333"/>
                </a:solidFill>
                <a:effectLst/>
                <a:latin typeface="YS Text"/>
              </a:rPr>
              <a:t>,</a:t>
            </a:r>
            <a:r>
              <a:rPr lang="ru-RU" i="0" dirty="0">
                <a:solidFill>
                  <a:srgbClr val="333333"/>
                </a:solidFill>
                <a:effectLst/>
                <a:latin typeface="YS Text"/>
              </a:rPr>
              <a:t> по другому «</a:t>
            </a:r>
            <a:r>
              <a:rPr lang="en-US" i="0" dirty="0">
                <a:solidFill>
                  <a:srgbClr val="333333"/>
                </a:solidFill>
                <a:effectLst/>
                <a:latin typeface="YS Text"/>
              </a:rPr>
              <a:t>Visitor</a:t>
            </a:r>
            <a:r>
              <a:rPr lang="ru-RU" i="0" dirty="0">
                <a:solidFill>
                  <a:srgbClr val="333333"/>
                </a:solidFill>
                <a:effectLst/>
                <a:latin typeface="YS Text"/>
              </a:rPr>
              <a:t>» </a:t>
            </a:r>
            <a:r>
              <a:rPr lang="ru-RU" b="0" i="0" dirty="0">
                <a:solidFill>
                  <a:srgbClr val="333333"/>
                </a:solidFill>
                <a:effectLst/>
                <a:latin typeface="YS Text"/>
              </a:rPr>
              <a:t>— это поведенческий паттерн проектирования, который позволяет </a:t>
            </a:r>
            <a:r>
              <a:rPr lang="ru-RU" i="0" dirty="0">
                <a:solidFill>
                  <a:srgbClr val="333333"/>
                </a:solidFill>
                <a:effectLst/>
                <a:latin typeface="YS Text"/>
              </a:rPr>
              <a:t>добавлять в программу новые операции, не изменяя классы объектов, </a:t>
            </a:r>
            <a:r>
              <a:rPr lang="ru-RU" b="0" i="0" dirty="0">
                <a:solidFill>
                  <a:srgbClr val="333333"/>
                </a:solidFill>
                <a:effectLst/>
                <a:latin typeface="YS Text"/>
              </a:rPr>
              <a:t>над которыми эти операции могут выполняться. </a:t>
            </a:r>
          </a:p>
          <a:p>
            <a:endParaRPr lang="ru-RU" dirty="0">
              <a:solidFill>
                <a:srgbClr val="333333"/>
              </a:solidFill>
              <a:latin typeface="YS Text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YS Text"/>
              </a:rPr>
              <a:t>Он определяет операцию, выполняемую на каждом элементе из некоторой структуры, и даёт возможность, не изменяя классы этих объектов, добавлять в них новые операции.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0475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3432EB-6715-4461-83FE-A94C26CE4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используют паттерн «</a:t>
            </a:r>
            <a:r>
              <a:rPr lang="en-US" dirty="0"/>
              <a:t>Visitor</a:t>
            </a:r>
            <a:r>
              <a:rPr lang="ru-RU" dirty="0"/>
              <a:t>»?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4ACBDF-8737-4B37-A1A6-CF6B9A4D9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Когда имеется много объектов разнородных классов с разными интерфейсами, и требуется выполнить ряд операций над каждым из этих объектов</a:t>
            </a:r>
          </a:p>
          <a:p>
            <a:pPr algn="just"/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Когда классам необходимо добавить одинаковый набор операций без изменения этих классов</a:t>
            </a:r>
          </a:p>
          <a:p>
            <a:pPr algn="just"/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Когда часто добавляются новые операции к классам, при этом общая структура классов стабильна и практически не изменяется</a:t>
            </a:r>
          </a:p>
          <a:p>
            <a:endParaRPr lang="ru-RU" dirty="0"/>
          </a:p>
        </p:txBody>
      </p:sp>
      <p:pic>
        <p:nvPicPr>
          <p:cNvPr id="2052" name="Picture 4" descr="a close up of a man 's face with a mustache behind a glass .">
            <a:extLst>
              <a:ext uri="{FF2B5EF4-FFF2-40B4-BE49-F238E27FC236}">
                <a16:creationId xmlns:a16="http://schemas.microsoft.com/office/drawing/2014/main" id="{38E5FFC8-038F-4A29-A16F-F7665F20B8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010" y="4657530"/>
            <a:ext cx="9591189" cy="199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09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E0CC33-2F0E-461C-A374-7F8B11D4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 «Посетитель»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40F1FB2-54BC-4A2F-9085-A61332899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8224" y="2084832"/>
            <a:ext cx="6023520" cy="4022725"/>
          </a:xfr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28EA8104-9D92-4F4E-94D4-36F88924DD18}"/>
              </a:ext>
            </a:extLst>
          </p:cNvPr>
          <p:cNvSpPr txBox="1">
            <a:spLocks/>
          </p:cNvSpPr>
          <p:nvPr/>
        </p:nvSpPr>
        <p:spPr>
          <a:xfrm>
            <a:off x="838200" y="1900270"/>
            <a:ext cx="40000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Посетитель</a:t>
            </a:r>
          </a:p>
          <a:p>
            <a:pPr marL="0" indent="0">
              <a:lnSpc>
                <a:spcPct val="0"/>
              </a:lnSpc>
              <a:buNone/>
            </a:pPr>
            <a:r>
              <a:rPr lang="en-US" sz="2000" dirty="0"/>
              <a:t>Visitor</a:t>
            </a:r>
          </a:p>
          <a:p>
            <a:pPr marL="0" indent="0">
              <a:lnSpc>
                <a:spcPct val="0"/>
              </a:lnSpc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ru-RU" sz="2000" dirty="0"/>
              <a:t>Тип: Поведенческий</a:t>
            </a:r>
          </a:p>
          <a:p>
            <a:pPr marL="0" indent="0" algn="just">
              <a:lnSpc>
                <a:spcPct val="80000"/>
              </a:lnSpc>
              <a:buNone/>
            </a:pPr>
            <a:r>
              <a:rPr lang="ru-RU" sz="2000" dirty="0"/>
              <a:t>Что это: Представляет собой операцию</a:t>
            </a:r>
            <a:r>
              <a:rPr lang="en-US" sz="2000" dirty="0"/>
              <a:t>,</a:t>
            </a:r>
            <a:r>
              <a:rPr lang="ru-RU" sz="2000" dirty="0"/>
              <a:t> которая будет выполнена над объектами группы классов. Даёт возможность определить новую операцию без изменения кода классов</a:t>
            </a:r>
            <a:r>
              <a:rPr lang="en-US" sz="2000" dirty="0"/>
              <a:t>,</a:t>
            </a:r>
            <a:r>
              <a:rPr lang="ru-RU" sz="2000" dirty="0"/>
              <a:t> над которыми эта операция проводится.</a:t>
            </a:r>
            <a:endParaRPr lang="en-US" sz="2000" dirty="0"/>
          </a:p>
          <a:p>
            <a:pPr marL="0" indent="0">
              <a:lnSpc>
                <a:spcPct val="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80528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0EACC98B-D2C2-44DF-8963-67FDE7FFC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7696" y="548916"/>
            <a:ext cx="3554551" cy="5760163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5676F4-B2F1-4FA3-A05C-34D1ED93D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806" y="548917"/>
            <a:ext cx="3661914" cy="57601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02A2DA-9874-4DCB-8E3B-6F64DE8FDD5E}"/>
              </a:ext>
            </a:extLst>
          </p:cNvPr>
          <p:cNvSpPr txBox="1"/>
          <p:nvPr/>
        </p:nvSpPr>
        <p:spPr>
          <a:xfrm rot="16200000">
            <a:off x="-1562086" y="2999365"/>
            <a:ext cx="5485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Код от паттерна «Посетитель»</a:t>
            </a:r>
          </a:p>
        </p:txBody>
      </p:sp>
      <p:pic>
        <p:nvPicPr>
          <p:cNvPr id="2" name="Picture 2" descr="a close up of a blue anime girl with the words bark bark bark bark behind her">
            <a:extLst>
              <a:ext uri="{FF2B5EF4-FFF2-40B4-BE49-F238E27FC236}">
                <a16:creationId xmlns:a16="http://schemas.microsoft.com/office/drawing/2014/main" id="{2C3A1FDF-D60D-4D8A-AF8E-F21BC67941C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279" y="1461212"/>
            <a:ext cx="2708016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886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DDF2B-D66E-4F54-A88D-210ABB0BC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Альтернативы паттерну «</a:t>
            </a:r>
            <a:r>
              <a:rPr lang="en-US" dirty="0"/>
              <a:t>Visitor</a:t>
            </a:r>
            <a:r>
              <a:rPr lang="ru-RU" dirty="0"/>
              <a:t>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514DE2-BB88-4A73-BECC-43072A341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ru-RU" sz="2600" b="1" dirty="0"/>
              <a:t>Стратегия</a:t>
            </a:r>
            <a:r>
              <a:rPr lang="ru-RU" sz="2600" dirty="0"/>
              <a:t> – Вместо внедрения новых методов через посетителей</a:t>
            </a:r>
            <a:r>
              <a:rPr lang="en-US" sz="2600" dirty="0"/>
              <a:t>,</a:t>
            </a:r>
            <a:r>
              <a:rPr lang="ru-RU" sz="2600" dirty="0"/>
              <a:t> данная альтернатива может передать объекту стратегию выполнения операции.</a:t>
            </a:r>
          </a:p>
          <a:p>
            <a:pPr algn="just"/>
            <a:r>
              <a:rPr lang="ru-RU" sz="2600" b="1" dirty="0"/>
              <a:t>Шаблонный метод </a:t>
            </a:r>
            <a:r>
              <a:rPr lang="ru-RU" sz="2600" dirty="0"/>
              <a:t>– </a:t>
            </a:r>
            <a:r>
              <a:rPr lang="ru-RU" sz="2600" b="0" i="0" dirty="0">
                <a:effectLst/>
                <a:latin typeface="SB Sans Text"/>
              </a:rPr>
              <a:t>Этот паттерн позволяет определять алгоритм, оставляя некоторые шаги открытыми для подклассов. Это может использоваться для изменения части поведения объекта без нарушения основной структуры алгоритма.</a:t>
            </a:r>
          </a:p>
          <a:p>
            <a:pPr algn="just"/>
            <a:r>
              <a:rPr lang="ru-RU" sz="2600" b="1" dirty="0">
                <a:latin typeface="SB Sans Text"/>
              </a:rPr>
              <a:t>Декоратор</a:t>
            </a:r>
            <a:r>
              <a:rPr lang="ru-RU" sz="2600" dirty="0">
                <a:latin typeface="SB Sans Text"/>
              </a:rPr>
              <a:t> </a:t>
            </a:r>
            <a:r>
              <a:rPr lang="ru-RU" sz="2600" dirty="0"/>
              <a:t>–</a:t>
            </a:r>
            <a:r>
              <a:rPr lang="ru-RU" sz="2600" dirty="0">
                <a:latin typeface="SB Sans Text"/>
              </a:rPr>
              <a:t> </a:t>
            </a:r>
            <a:r>
              <a:rPr lang="ru-RU" sz="2600" b="0" i="0" dirty="0">
                <a:effectLst/>
                <a:latin typeface="SB Sans Text"/>
              </a:rPr>
              <a:t>Паттерн «Декоратор» добавляет функциональность объектам динамически во время выполнения программы. Можно использовать декораторы для расширения функциональности существующих классов без изменения их исходного кода.</a:t>
            </a:r>
            <a:endParaRPr lang="ru-RU" sz="2600" dirty="0"/>
          </a:p>
        </p:txBody>
      </p:sp>
    </p:spTree>
    <p:extLst>
      <p:ext uri="{BB962C8B-B14F-4D97-AF65-F5344CB8AC3E}">
        <p14:creationId xmlns:p14="http://schemas.microsoft.com/office/powerpoint/2010/main" val="1486979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6D0EF8-B3D2-45D6-BFD9-26260713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98948C-E387-4C25-A96D-46BC990A0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600" b="0" i="0" dirty="0">
                <a:effectLst/>
                <a:latin typeface="SB Sans Text"/>
              </a:rPr>
              <a:t>Паттерн "Посетитель" является мощным инструментом для добавления новой функциональности в уже существующие классы без изменения их исходного кода. Его основное преимущество заключается в разделении операций и данных, что позволяет легко добавлять новые операции без нарушения целостности классов. Однако, несмотря на эти преимущества, "Посетитель" имеет свои недостатки, такие как усложнение архитектуры, увеличение сложности поддержки и тестирование, а также трудности с добавлением новых классов в иерархию.</a:t>
            </a:r>
            <a:endParaRPr lang="ru-RU" sz="2600" dirty="0"/>
          </a:p>
        </p:txBody>
      </p:sp>
    </p:spTree>
    <p:extLst>
      <p:ext uri="{BB962C8B-B14F-4D97-AF65-F5344CB8AC3E}">
        <p14:creationId xmlns:p14="http://schemas.microsoft.com/office/powerpoint/2010/main" val="410416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Интеграл">
  <a:themeElements>
    <a:clrScheme name="Интеграл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</TotalTime>
  <Words>346</Words>
  <Application>Microsoft Office PowerPoint</Application>
  <PresentationFormat>Широкоэкранный</PresentationFormat>
  <Paragraphs>23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7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SB Sans Text</vt:lpstr>
      <vt:lpstr>Tw Cen MT</vt:lpstr>
      <vt:lpstr>Tw Cen MT Condensed</vt:lpstr>
      <vt:lpstr>Wingdings 3</vt:lpstr>
      <vt:lpstr>YS Text</vt:lpstr>
      <vt:lpstr>Ретро</vt:lpstr>
      <vt:lpstr>Интеграл</vt:lpstr>
      <vt:lpstr>Паттерн «Посетитель»</vt:lpstr>
      <vt:lpstr>Что такое паттерн «Посетитель»</vt:lpstr>
      <vt:lpstr>Когда используют паттерн «Visitor»?</vt:lpstr>
      <vt:lpstr>Структура паттерна «Посетитель»</vt:lpstr>
      <vt:lpstr>Презентация PowerPoint</vt:lpstr>
      <vt:lpstr>Альтернативы паттерну «Visitor»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Паттерн «Посетитель»</dc:title>
  <dc:creator>PYstR22</dc:creator>
  <cp:lastModifiedBy>PYstR22</cp:lastModifiedBy>
  <cp:revision>7</cp:revision>
  <dcterms:created xsi:type="dcterms:W3CDTF">2025-04-11T09:03:00Z</dcterms:created>
  <dcterms:modified xsi:type="dcterms:W3CDTF">2025-04-11T09:33:46Z</dcterms:modified>
</cp:coreProperties>
</file>

<file path=docProps/thumbnail.jpeg>
</file>